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Martel Sans Bold" charset="1" panose="00000800000000000000"/>
      <p:regular r:id="rId23"/>
    </p:embeddedFont>
    <p:embeddedFont>
      <p:font typeface="Canva Sans Bold" charset="1" panose="020B0803030501040103"/>
      <p:regular r:id="rId24"/>
    </p:embeddedFont>
    <p:embeddedFont>
      <p:font typeface="Pridi Semi-Bold" charset="1" panose="00000700000000000000"/>
      <p:regular r:id="rId25"/>
    </p:embeddedFont>
    <p:embeddedFont>
      <p:font typeface="Canva Sans" charset="1" panose="020B05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5150182" y="-2938035"/>
            <a:ext cx="8055165" cy="16163070"/>
          </a:xfrm>
          <a:custGeom>
            <a:avLst/>
            <a:gdLst/>
            <a:ahLst/>
            <a:cxnLst/>
            <a:rect r="r" b="b" t="t" l="l"/>
            <a:pathLst>
              <a:path h="16163070" w="8055165">
                <a:moveTo>
                  <a:pt x="0" y="0"/>
                </a:moveTo>
                <a:lnTo>
                  <a:pt x="8055165" y="0"/>
                </a:lnTo>
                <a:lnTo>
                  <a:pt x="8055165" y="16163070"/>
                </a:lnTo>
                <a:lnTo>
                  <a:pt x="0" y="16163070"/>
                </a:lnTo>
                <a:lnTo>
                  <a:pt x="0" y="0"/>
                </a:lnTo>
                <a:close/>
              </a:path>
            </a:pathLst>
          </a:custGeom>
          <a:blipFill>
            <a:blip r:embed="rId3"/>
            <a:stretch>
              <a:fillRect l="-19341" t="0" r="-38925" b="0"/>
            </a:stretch>
          </a:blipFill>
          <a:ln w="9525" cap="sq">
            <a:solidFill>
              <a:srgbClr val="000000"/>
            </a:solidFill>
            <a:prstDash val="solid"/>
            <a:miter/>
          </a:ln>
        </p:spPr>
      </p:sp>
      <p:sp>
        <p:nvSpPr>
          <p:cNvPr name="Freeform 4" id="4"/>
          <p:cNvSpPr/>
          <p:nvPr/>
        </p:nvSpPr>
        <p:spPr>
          <a:xfrm flipH="false" flipV="false" rot="-1611153">
            <a:off x="11891341" y="4359417"/>
            <a:ext cx="5261229" cy="4281325"/>
          </a:xfrm>
          <a:custGeom>
            <a:avLst/>
            <a:gdLst/>
            <a:ahLst/>
            <a:cxnLst/>
            <a:rect r="r" b="b" t="t" l="l"/>
            <a:pathLst>
              <a:path h="4281325" w="5261229">
                <a:moveTo>
                  <a:pt x="0" y="0"/>
                </a:moveTo>
                <a:lnTo>
                  <a:pt x="5261229" y="0"/>
                </a:lnTo>
                <a:lnTo>
                  <a:pt x="5261229" y="4281325"/>
                </a:lnTo>
                <a:lnTo>
                  <a:pt x="0" y="4281325"/>
                </a:lnTo>
                <a:lnTo>
                  <a:pt x="0" y="0"/>
                </a:lnTo>
                <a:close/>
              </a:path>
            </a:pathLst>
          </a:custGeom>
          <a:blipFill>
            <a:blip r:embed="rId4"/>
            <a:stretch>
              <a:fillRect l="0" t="0" r="0" b="0"/>
            </a:stretch>
          </a:blipFill>
          <a:ln w="9525" cap="sq">
            <a:solidFill>
              <a:srgbClr val="000000"/>
            </a:solidFill>
            <a:prstDash val="solid"/>
            <a:miter/>
          </a:ln>
        </p:spPr>
      </p:sp>
      <p:sp>
        <p:nvSpPr>
          <p:cNvPr name="TextBox 5" id="5"/>
          <p:cNvSpPr txBox="true"/>
          <p:nvPr/>
        </p:nvSpPr>
        <p:spPr>
          <a:xfrm rot="0">
            <a:off x="1774694" y="6103840"/>
            <a:ext cx="7576298" cy="3962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Martel Sans Bold"/>
                <a:ea typeface="Martel Sans Bold"/>
                <a:cs typeface="Martel Sans Bold"/>
                <a:sym typeface="Martel Sans Bold"/>
              </a:rPr>
              <a:t>An Analytical Study by Ishita Mishra</a:t>
            </a:r>
          </a:p>
        </p:txBody>
      </p:sp>
      <p:sp>
        <p:nvSpPr>
          <p:cNvPr name="Freeform 6" id="6"/>
          <p:cNvSpPr/>
          <p:nvPr/>
        </p:nvSpPr>
        <p:spPr>
          <a:xfrm flipH="false" flipV="false" rot="-1611153">
            <a:off x="10435658" y="3707776"/>
            <a:ext cx="5261229" cy="4281325"/>
          </a:xfrm>
          <a:custGeom>
            <a:avLst/>
            <a:gdLst/>
            <a:ahLst/>
            <a:cxnLst/>
            <a:rect r="r" b="b" t="t" l="l"/>
            <a:pathLst>
              <a:path h="4281325" w="5261229">
                <a:moveTo>
                  <a:pt x="0" y="0"/>
                </a:moveTo>
                <a:lnTo>
                  <a:pt x="5261229" y="0"/>
                </a:lnTo>
                <a:lnTo>
                  <a:pt x="5261229" y="4281325"/>
                </a:lnTo>
                <a:lnTo>
                  <a:pt x="0" y="4281325"/>
                </a:lnTo>
                <a:lnTo>
                  <a:pt x="0" y="0"/>
                </a:lnTo>
                <a:close/>
              </a:path>
            </a:pathLst>
          </a:custGeom>
          <a:blipFill>
            <a:blip r:embed="rId4"/>
            <a:stretch>
              <a:fillRect l="0" t="0" r="0" b="0"/>
            </a:stretch>
          </a:blipFill>
          <a:ln w="9525" cap="sq">
            <a:solidFill>
              <a:srgbClr val="000000"/>
            </a:solidFill>
            <a:prstDash val="solid"/>
            <a:miter/>
          </a:ln>
        </p:spPr>
      </p:sp>
      <p:sp>
        <p:nvSpPr>
          <p:cNvPr name="TextBox 7" id="7"/>
          <p:cNvSpPr txBox="true"/>
          <p:nvPr/>
        </p:nvSpPr>
        <p:spPr>
          <a:xfrm rot="0">
            <a:off x="1774694" y="2031990"/>
            <a:ext cx="12304309" cy="2635250"/>
          </a:xfrm>
          <a:prstGeom prst="rect">
            <a:avLst/>
          </a:prstGeom>
        </p:spPr>
        <p:txBody>
          <a:bodyPr anchor="t" rtlCol="false" tIns="0" lIns="0" bIns="0" rIns="0">
            <a:spAutoFit/>
          </a:bodyPr>
          <a:lstStyle/>
          <a:p>
            <a:pPr algn="l">
              <a:lnSpc>
                <a:spcPts val="7000"/>
              </a:lnSpc>
            </a:pPr>
            <a:r>
              <a:rPr lang="en-US" sz="5000" b="true">
                <a:solidFill>
                  <a:srgbClr val="000000"/>
                </a:solidFill>
                <a:latin typeface="Canva Sans Bold"/>
                <a:ea typeface="Canva Sans Bold"/>
                <a:cs typeface="Canva Sans Bold"/>
                <a:sym typeface="Canva Sans Bold"/>
              </a:rPr>
              <a:t>Prov</a:t>
            </a:r>
            <a:r>
              <a:rPr lang="en-US" sz="5000" b="true">
                <a:solidFill>
                  <a:srgbClr val="000000"/>
                </a:solidFill>
                <a:latin typeface="Canva Sans Bold"/>
                <a:ea typeface="Canva Sans Bold"/>
                <a:cs typeface="Canva Sans Bold"/>
                <a:sym typeface="Canva Sans Bold"/>
              </a:rPr>
              <a:t>ide Insights to Guide a Legacy Newspaper’s Survival in a Post-COVID Digital Era </a:t>
            </a:r>
          </a:p>
        </p:txBody>
      </p:sp>
      <p:sp>
        <p:nvSpPr>
          <p:cNvPr name="TextBox 8" id="8"/>
          <p:cNvSpPr txBox="true"/>
          <p:nvPr/>
        </p:nvSpPr>
        <p:spPr>
          <a:xfrm rot="0">
            <a:off x="1774694" y="5086350"/>
            <a:ext cx="8155360" cy="481330"/>
          </a:xfrm>
          <a:prstGeom prst="rect">
            <a:avLst/>
          </a:prstGeom>
        </p:spPr>
        <p:txBody>
          <a:bodyPr anchor="t" rtlCol="false" tIns="0" lIns="0" bIns="0" rIns="0">
            <a:spAutoFit/>
          </a:bodyPr>
          <a:lstStyle/>
          <a:p>
            <a:pPr algn="l">
              <a:lnSpc>
                <a:spcPts val="3920"/>
              </a:lnSpc>
              <a:spcBef>
                <a:spcPct val="0"/>
              </a:spcBef>
            </a:pPr>
            <a:r>
              <a:rPr lang="en-US" b="true" sz="2800">
                <a:solidFill>
                  <a:srgbClr val="000000"/>
                </a:solidFill>
                <a:latin typeface="Pridi Semi-Bold"/>
                <a:ea typeface="Pridi Semi-Bold"/>
                <a:cs typeface="Pridi Semi-Bold"/>
                <a:sym typeface="Pridi Semi-Bold"/>
              </a:rPr>
              <a:t>A</a:t>
            </a:r>
            <a:r>
              <a:rPr lang="en-US" b="true" sz="2800">
                <a:solidFill>
                  <a:srgbClr val="000000"/>
                </a:solidFill>
                <a:latin typeface="Pridi Semi-Bold"/>
                <a:ea typeface="Pridi Semi-Bold"/>
                <a:cs typeface="Pridi Semi-Bold"/>
                <a:sym typeface="Pridi Semi-Bold"/>
              </a:rPr>
              <a:t>dapting to the Digital News World After COVID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Freeform 5" id="5"/>
          <p:cNvSpPr/>
          <p:nvPr/>
        </p:nvSpPr>
        <p:spPr>
          <a:xfrm flipH="false" flipV="false" rot="0">
            <a:off x="3599288" y="6611267"/>
            <a:ext cx="11301259" cy="3249112"/>
          </a:xfrm>
          <a:custGeom>
            <a:avLst/>
            <a:gdLst/>
            <a:ahLst/>
            <a:cxnLst/>
            <a:rect r="r" b="b" t="t" l="l"/>
            <a:pathLst>
              <a:path h="3249112" w="11301259">
                <a:moveTo>
                  <a:pt x="0" y="0"/>
                </a:moveTo>
                <a:lnTo>
                  <a:pt x="11301259" y="0"/>
                </a:lnTo>
                <a:lnTo>
                  <a:pt x="11301259" y="3249112"/>
                </a:lnTo>
                <a:lnTo>
                  <a:pt x="0" y="3249112"/>
                </a:lnTo>
                <a:lnTo>
                  <a:pt x="0" y="0"/>
                </a:lnTo>
                <a:close/>
              </a:path>
            </a:pathLst>
          </a:custGeom>
          <a:blipFill>
            <a:blip r:embed="rId6"/>
            <a:stretch>
              <a:fillRect l="0" t="0" r="0" b="0"/>
            </a:stretch>
          </a:blipFill>
        </p:spPr>
      </p:sp>
      <p:sp>
        <p:nvSpPr>
          <p:cNvPr name="TextBox 6" id="6"/>
          <p:cNvSpPr txBox="true"/>
          <p:nvPr/>
        </p:nvSpPr>
        <p:spPr>
          <a:xfrm rot="0">
            <a:off x="1322596" y="3181683"/>
            <a:ext cx="15642808" cy="21145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Kanpur leads in readiness (75.23) &amp; engagement (88,749) — </a:t>
            </a:r>
            <a:r>
              <a:rPr lang="en-US" sz="3000">
                <a:solidFill>
                  <a:srgbClr val="000000"/>
                </a:solidFill>
                <a:latin typeface="Canva Sans"/>
                <a:ea typeface="Canva Sans"/>
                <a:cs typeface="Canva Sans"/>
                <a:sym typeface="Canva Sans"/>
              </a:rPr>
              <a:t>outlier.</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Varanasi, Bhopal, Lucknow: high readiness, moderate engagement.</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Ranchi: lower readiness but high </a:t>
            </a:r>
            <a:r>
              <a:rPr lang="en-US" sz="3000">
                <a:solidFill>
                  <a:srgbClr val="000000"/>
                </a:solidFill>
                <a:latin typeface="Canva Sans"/>
                <a:ea typeface="Canva Sans"/>
                <a:cs typeface="Canva Sans"/>
                <a:sym typeface="Canva Sans"/>
              </a:rPr>
              <a:t>engagem</a:t>
            </a:r>
            <a:r>
              <a:rPr lang="en-US" sz="3000">
                <a:solidFill>
                  <a:srgbClr val="000000"/>
                </a:solidFill>
                <a:latin typeface="Canva Sans"/>
                <a:ea typeface="Canva Sans"/>
                <a:cs typeface="Canva Sans"/>
                <a:sym typeface="Canva Sans"/>
              </a:rPr>
              <a:t>ent — strong user activity.</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Delhi &amp; Jaipur: lowest readiness (~55), need improvement.</a:t>
            </a:r>
          </a:p>
        </p:txBody>
      </p:sp>
      <p:sp>
        <p:nvSpPr>
          <p:cNvPr name="TextBox 7" id="7"/>
          <p:cNvSpPr txBox="true"/>
          <p:nvPr/>
        </p:nvSpPr>
        <p:spPr>
          <a:xfrm rot="0">
            <a:off x="3311851" y="952500"/>
            <a:ext cx="11407279"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6. 2021</a:t>
            </a:r>
            <a:r>
              <a:rPr lang="en-US" b="true" sz="3999">
                <a:solidFill>
                  <a:srgbClr val="FFFFFF"/>
                </a:solidFill>
                <a:latin typeface="Canva Sans Bold"/>
                <a:ea typeface="Canva Sans Bold"/>
                <a:cs typeface="Canva Sans Bold"/>
                <a:sym typeface="Canva Sans Bold"/>
              </a:rPr>
              <a:t> Readiness vs Pilot Engagement Outlier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6815485" y="3779131"/>
            <a:ext cx="4657031"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Canva Sans Bold"/>
                <a:ea typeface="Canva Sans Bold"/>
                <a:cs typeface="Canva Sans Bold"/>
                <a:sym typeface="Canva Sans Bold"/>
              </a:rPr>
              <a:t>Recommendations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31697" y="-319352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288831" y="4068863"/>
            <a:ext cx="15642808"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Start with mobile app + WhatsApp bulletins in Tier-2 ci</a:t>
            </a:r>
            <a:r>
              <a:rPr lang="en-US" sz="3000">
                <a:solidFill>
                  <a:srgbClr val="000000"/>
                </a:solidFill>
                <a:latin typeface="Canva Sans"/>
                <a:ea typeface="Canva Sans"/>
                <a:cs typeface="Canva Sans"/>
                <a:sym typeface="Canva Sans"/>
              </a:rPr>
              <a:t>ties (Varanasi, Bhopal).</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Expand to metros later with premium digital for</a:t>
            </a:r>
            <a:r>
              <a:rPr lang="en-US" sz="3000">
                <a:solidFill>
                  <a:srgbClr val="000000"/>
                </a:solidFill>
                <a:latin typeface="Canva Sans"/>
                <a:ea typeface="Canva Sans"/>
                <a:cs typeface="Canva Sans"/>
                <a:sym typeface="Canva Sans"/>
              </a:rPr>
              <a:t>ma</a:t>
            </a:r>
            <a:r>
              <a:rPr lang="en-US" sz="3000">
                <a:solidFill>
                  <a:srgbClr val="000000"/>
                </a:solidFill>
                <a:latin typeface="Canva Sans"/>
                <a:ea typeface="Canva Sans"/>
                <a:cs typeface="Canva Sans"/>
                <a:sym typeface="Canva Sans"/>
              </a:rPr>
              <a:t>ts.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Long-term: shift to digital-first newsroom.</a:t>
            </a:r>
          </a:p>
        </p:txBody>
      </p:sp>
      <p:sp>
        <p:nvSpPr>
          <p:cNvPr name="TextBox 6" id="6"/>
          <p:cNvSpPr txBox="true"/>
          <p:nvPr/>
        </p:nvSpPr>
        <p:spPr>
          <a:xfrm rot="0">
            <a:off x="6722933" y="1107626"/>
            <a:ext cx="477460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1. Digital Transition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31697" y="-319352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288831" y="4068863"/>
            <a:ext cx="15642808"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Share transparent circulation + digi</a:t>
            </a:r>
            <a:r>
              <a:rPr lang="en-US" sz="3000">
                <a:solidFill>
                  <a:srgbClr val="000000"/>
                </a:solidFill>
                <a:latin typeface="Canva Sans"/>
                <a:ea typeface="Canva Sans"/>
                <a:cs typeface="Canva Sans"/>
                <a:sym typeface="Canva Sans"/>
              </a:rPr>
              <a:t>tal reach data.</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Offer print + digital ad bundles.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Focus on FMCG &amp; Govt. ads, rebuild auto/real estate with integrated campaigns.</a:t>
            </a:r>
          </a:p>
        </p:txBody>
      </p:sp>
      <p:sp>
        <p:nvSpPr>
          <p:cNvPr name="TextBox 6" id="6"/>
          <p:cNvSpPr txBox="true"/>
          <p:nvPr/>
        </p:nvSpPr>
        <p:spPr>
          <a:xfrm rot="0">
            <a:off x="6549975" y="1090390"/>
            <a:ext cx="518805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2</a:t>
            </a:r>
            <a:r>
              <a:rPr lang="en-US" b="true" sz="3999">
                <a:solidFill>
                  <a:srgbClr val="FFFFFF"/>
                </a:solidFill>
                <a:latin typeface="Canva Sans Bold"/>
                <a:ea typeface="Canva Sans Bold"/>
                <a:cs typeface="Canva Sans Bold"/>
                <a:sym typeface="Canva Sans Bold"/>
              </a:rPr>
              <a:t>. Regain Advertisers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31697" y="-319352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288831" y="4068863"/>
            <a:ext cx="15642808"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Daily WhatsApp bulletins (morning/evening).</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Mobile-optimized e-paper with videos, polls, local languages.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Push alerts for breaking news.</a:t>
            </a:r>
          </a:p>
        </p:txBody>
      </p:sp>
      <p:sp>
        <p:nvSpPr>
          <p:cNvPr name="TextBox 6" id="6"/>
          <p:cNvSpPr txBox="true"/>
          <p:nvPr/>
        </p:nvSpPr>
        <p:spPr>
          <a:xfrm rot="0">
            <a:off x="5669657" y="952500"/>
            <a:ext cx="6948686"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3</a:t>
            </a:r>
            <a:r>
              <a:rPr lang="en-US" b="true" sz="3999">
                <a:solidFill>
                  <a:srgbClr val="FFFFFF"/>
                </a:solidFill>
                <a:latin typeface="Canva Sans Bold"/>
                <a:ea typeface="Canva Sans Bold"/>
                <a:cs typeface="Canva Sans Bold"/>
                <a:sym typeface="Canva Sans Bold"/>
              </a:rPr>
              <a:t>. Boost Digital Engagement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31697" y="-319352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288831" y="4068863"/>
            <a:ext cx="15642808"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Print + digi</a:t>
            </a:r>
            <a:r>
              <a:rPr lang="en-US" sz="3000">
                <a:solidFill>
                  <a:srgbClr val="000000"/>
                </a:solidFill>
                <a:latin typeface="Canva Sans"/>
                <a:ea typeface="Canva Sans"/>
                <a:cs typeface="Canva Sans"/>
                <a:sym typeface="Canva Sans"/>
              </a:rPr>
              <a:t>tal bundles, family packs.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Loyalty programs with partner discounts.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Pay-per-article for premium/niche content.</a:t>
            </a:r>
          </a:p>
        </p:txBody>
      </p:sp>
      <p:sp>
        <p:nvSpPr>
          <p:cNvPr name="TextBox 6" id="6"/>
          <p:cNvSpPr txBox="true"/>
          <p:nvPr/>
        </p:nvSpPr>
        <p:spPr>
          <a:xfrm rot="0">
            <a:off x="6823521" y="952500"/>
            <a:ext cx="4660007"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4</a:t>
            </a:r>
            <a:r>
              <a:rPr lang="en-US" b="true" sz="3999">
                <a:solidFill>
                  <a:srgbClr val="FFFFFF"/>
                </a:solidFill>
                <a:latin typeface="Canva Sans Bold"/>
                <a:ea typeface="Canva Sans Bold"/>
                <a:cs typeface="Canva Sans Bold"/>
                <a:sym typeface="Canva Sans Bold"/>
              </a:rPr>
              <a:t>. Revenue Models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31697" y="-319352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288831" y="4068863"/>
            <a:ext cx="15642808"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Partner with regional influencers/journalists.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Launch city-based video podcasts.</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Encourage citizen reporting in local languages.</a:t>
            </a:r>
          </a:p>
        </p:txBody>
      </p:sp>
      <p:sp>
        <p:nvSpPr>
          <p:cNvPr name="TextBox 6" id="6"/>
          <p:cNvSpPr txBox="true"/>
          <p:nvPr/>
        </p:nvSpPr>
        <p:spPr>
          <a:xfrm rot="0">
            <a:off x="6825754" y="952500"/>
            <a:ext cx="463649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5</a:t>
            </a:r>
            <a:r>
              <a:rPr lang="en-US" b="true" sz="3999">
                <a:solidFill>
                  <a:srgbClr val="FFFFFF"/>
                </a:solidFill>
                <a:latin typeface="Canva Sans Bold"/>
                <a:ea typeface="Canva Sans Bold"/>
                <a:cs typeface="Canva Sans Bold"/>
                <a:sym typeface="Canva Sans Bold"/>
              </a:rPr>
              <a:t>. Local Credibility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5400000">
            <a:off x="5150182" y="-2938035"/>
            <a:ext cx="8055165" cy="16163070"/>
          </a:xfrm>
          <a:custGeom>
            <a:avLst/>
            <a:gdLst/>
            <a:ahLst/>
            <a:cxnLst/>
            <a:rect r="r" b="b" t="t" l="l"/>
            <a:pathLst>
              <a:path h="16163070" w="8055165">
                <a:moveTo>
                  <a:pt x="0" y="0"/>
                </a:moveTo>
                <a:lnTo>
                  <a:pt x="8055165" y="0"/>
                </a:lnTo>
                <a:lnTo>
                  <a:pt x="8055165" y="16163070"/>
                </a:lnTo>
                <a:lnTo>
                  <a:pt x="0" y="16163070"/>
                </a:lnTo>
                <a:lnTo>
                  <a:pt x="0" y="0"/>
                </a:lnTo>
                <a:close/>
              </a:path>
            </a:pathLst>
          </a:custGeom>
          <a:blipFill>
            <a:blip r:embed="rId3"/>
            <a:stretch>
              <a:fillRect l="-19341" t="0" r="-38925" b="0"/>
            </a:stretch>
          </a:blipFill>
          <a:ln w="9525" cap="sq">
            <a:solidFill>
              <a:srgbClr val="000000"/>
            </a:solidFill>
            <a:prstDash val="solid"/>
            <a:miter/>
          </a:ln>
        </p:spPr>
      </p:sp>
      <p:sp>
        <p:nvSpPr>
          <p:cNvPr name="Freeform 4" id="4"/>
          <p:cNvSpPr/>
          <p:nvPr/>
        </p:nvSpPr>
        <p:spPr>
          <a:xfrm flipH="false" flipV="false" rot="-1611153">
            <a:off x="11891341" y="4359417"/>
            <a:ext cx="5261229" cy="4281325"/>
          </a:xfrm>
          <a:custGeom>
            <a:avLst/>
            <a:gdLst/>
            <a:ahLst/>
            <a:cxnLst/>
            <a:rect r="r" b="b" t="t" l="l"/>
            <a:pathLst>
              <a:path h="4281325" w="5261229">
                <a:moveTo>
                  <a:pt x="0" y="0"/>
                </a:moveTo>
                <a:lnTo>
                  <a:pt x="5261229" y="0"/>
                </a:lnTo>
                <a:lnTo>
                  <a:pt x="5261229" y="4281325"/>
                </a:lnTo>
                <a:lnTo>
                  <a:pt x="0" y="4281325"/>
                </a:lnTo>
                <a:lnTo>
                  <a:pt x="0" y="0"/>
                </a:lnTo>
                <a:close/>
              </a:path>
            </a:pathLst>
          </a:custGeom>
          <a:blipFill>
            <a:blip r:embed="rId4"/>
            <a:stretch>
              <a:fillRect l="0" t="0" r="0" b="0"/>
            </a:stretch>
          </a:blipFill>
          <a:ln w="9525" cap="sq">
            <a:solidFill>
              <a:srgbClr val="000000"/>
            </a:solidFill>
            <a:prstDash val="solid"/>
            <a:miter/>
          </a:ln>
        </p:spPr>
      </p:sp>
      <p:sp>
        <p:nvSpPr>
          <p:cNvPr name="Freeform 5" id="5"/>
          <p:cNvSpPr/>
          <p:nvPr/>
        </p:nvSpPr>
        <p:spPr>
          <a:xfrm flipH="false" flipV="false" rot="-1611153">
            <a:off x="10435658" y="3707776"/>
            <a:ext cx="5261229" cy="4281325"/>
          </a:xfrm>
          <a:custGeom>
            <a:avLst/>
            <a:gdLst/>
            <a:ahLst/>
            <a:cxnLst/>
            <a:rect r="r" b="b" t="t" l="l"/>
            <a:pathLst>
              <a:path h="4281325" w="5261229">
                <a:moveTo>
                  <a:pt x="0" y="0"/>
                </a:moveTo>
                <a:lnTo>
                  <a:pt x="5261229" y="0"/>
                </a:lnTo>
                <a:lnTo>
                  <a:pt x="5261229" y="4281325"/>
                </a:lnTo>
                <a:lnTo>
                  <a:pt x="0" y="4281325"/>
                </a:lnTo>
                <a:lnTo>
                  <a:pt x="0" y="0"/>
                </a:lnTo>
                <a:close/>
              </a:path>
            </a:pathLst>
          </a:custGeom>
          <a:blipFill>
            <a:blip r:embed="rId4"/>
            <a:stretch>
              <a:fillRect l="0" t="0" r="0" b="0"/>
            </a:stretch>
          </a:blipFill>
          <a:ln w="9525" cap="sq">
            <a:solidFill>
              <a:srgbClr val="000000"/>
            </a:solidFill>
            <a:prstDash val="solid"/>
            <a:miter/>
          </a:ln>
        </p:spPr>
      </p:sp>
      <p:sp>
        <p:nvSpPr>
          <p:cNvPr name="TextBox 6" id="6"/>
          <p:cNvSpPr txBox="true"/>
          <p:nvPr/>
        </p:nvSpPr>
        <p:spPr>
          <a:xfrm rot="0">
            <a:off x="3098997" y="4160006"/>
            <a:ext cx="5564551" cy="1368424"/>
          </a:xfrm>
          <a:prstGeom prst="rect">
            <a:avLst/>
          </a:prstGeom>
        </p:spPr>
        <p:txBody>
          <a:bodyPr anchor="t" rtlCol="false" tIns="0" lIns="0" bIns="0" rIns="0">
            <a:spAutoFit/>
          </a:bodyPr>
          <a:lstStyle/>
          <a:p>
            <a:pPr algn="l">
              <a:lnSpc>
                <a:spcPts val="11200"/>
              </a:lnSpc>
            </a:pPr>
            <a:r>
              <a:rPr lang="en-US" sz="8000"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207295" y="-2822072"/>
            <a:ext cx="5940939" cy="16163070"/>
          </a:xfrm>
          <a:custGeom>
            <a:avLst/>
            <a:gdLst/>
            <a:ahLst/>
            <a:cxnLst/>
            <a:rect r="r" b="b" t="t" l="l"/>
            <a:pathLst>
              <a:path h="16163070" w="5940939">
                <a:moveTo>
                  <a:pt x="0" y="0"/>
                </a:moveTo>
                <a:lnTo>
                  <a:pt x="5940939" y="0"/>
                </a:lnTo>
                <a:lnTo>
                  <a:pt x="5940939" y="16163071"/>
                </a:lnTo>
                <a:lnTo>
                  <a:pt x="0" y="16163071"/>
                </a:lnTo>
                <a:lnTo>
                  <a:pt x="0" y="0"/>
                </a:lnTo>
                <a:close/>
              </a:path>
            </a:pathLst>
          </a:custGeom>
          <a:blipFill>
            <a:blip r:embed="rId5"/>
            <a:stretch>
              <a:fillRect l="-40598" t="0" r="-73991" b="0"/>
            </a:stretch>
          </a:blipFill>
        </p:spPr>
      </p:sp>
      <p:sp>
        <p:nvSpPr>
          <p:cNvPr name="TextBox 5" id="5"/>
          <p:cNvSpPr txBox="true"/>
          <p:nvPr/>
        </p:nvSpPr>
        <p:spPr>
          <a:xfrm rot="0">
            <a:off x="1322596" y="2914983"/>
            <a:ext cx="15642808" cy="4248150"/>
          </a:xfrm>
          <a:prstGeom prst="rect">
            <a:avLst/>
          </a:prstGeom>
        </p:spPr>
        <p:txBody>
          <a:bodyPr anchor="t" rtlCol="false" tIns="0" lIns="0" bIns="0" rIns="0">
            <a:spAutoFit/>
          </a:bodyPr>
          <a:lstStyle/>
          <a:p>
            <a:pPr algn="just">
              <a:lnSpc>
                <a:spcPts val="4200"/>
              </a:lnSpc>
            </a:pPr>
            <a:r>
              <a:rPr lang="en-US" sz="3000">
                <a:solidFill>
                  <a:srgbClr val="000000"/>
                </a:solidFill>
                <a:latin typeface="Canva Sans"/>
                <a:ea typeface="Canva Sans"/>
                <a:cs typeface="Canva Sans"/>
                <a:sym typeface="Canva Sans"/>
              </a:rPr>
              <a:t>Bharat Herald, a seven-decade-old multilingual n</a:t>
            </a:r>
            <a:r>
              <a:rPr lang="en-US" sz="3000">
                <a:solidFill>
                  <a:srgbClr val="000000"/>
                </a:solidFill>
                <a:latin typeface="Canva Sans"/>
                <a:ea typeface="Canva Sans"/>
                <a:cs typeface="Canva Sans"/>
                <a:sym typeface="Canva Sans"/>
              </a:rPr>
              <a:t>ewspaper, is facing a steep decline as print circulation fell from 1.2 million to under 560,000 between 2019–2024, worsened by the pandemic and rising digital-first competitors. Its failed e-paper pilot, shrinking ad revenues, bur</a:t>
            </a:r>
            <a:r>
              <a:rPr lang="en-US" sz="3000">
                <a:solidFill>
                  <a:srgbClr val="000000"/>
                </a:solidFill>
                <a:latin typeface="Canva Sans"/>
                <a:ea typeface="Canva Sans"/>
                <a:cs typeface="Canva Sans"/>
                <a:sym typeface="Canva Sans"/>
              </a:rPr>
              <a:t>eau closures,</a:t>
            </a:r>
            <a:r>
              <a:rPr lang="en-US" sz="3000">
                <a:solidFill>
                  <a:srgbClr val="000000"/>
                </a:solidFill>
                <a:latin typeface="Canva Sans"/>
                <a:ea typeface="Canva Sans"/>
                <a:cs typeface="Canva Sans"/>
                <a:sym typeface="Canva Sans"/>
              </a:rPr>
              <a:t> and layoffs have deepened financial stress. With advertiser trust eroding and operations under strain, Executive Director Tony Sharma has tasked data analyst Peter Pandey to analyze five years of operational and financial data, uncover key issues, and chart a phased roadmap for Bharat Herald’s digital revival.</a:t>
            </a:r>
          </a:p>
        </p:txBody>
      </p:sp>
      <p:sp>
        <p:nvSpPr>
          <p:cNvPr name="TextBox 6" id="6"/>
          <p:cNvSpPr txBox="true"/>
          <p:nvPr/>
        </p:nvSpPr>
        <p:spPr>
          <a:xfrm rot="0">
            <a:off x="6582945" y="952500"/>
            <a:ext cx="4865092"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Problem Statement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6207295" y="-2822072"/>
            <a:ext cx="5940939" cy="16163070"/>
          </a:xfrm>
          <a:custGeom>
            <a:avLst/>
            <a:gdLst/>
            <a:ahLst/>
            <a:cxnLst/>
            <a:rect r="r" b="b" t="t" l="l"/>
            <a:pathLst>
              <a:path h="16163070" w="5940939">
                <a:moveTo>
                  <a:pt x="0" y="0"/>
                </a:moveTo>
                <a:lnTo>
                  <a:pt x="5940939" y="0"/>
                </a:lnTo>
                <a:lnTo>
                  <a:pt x="5940939" y="16163071"/>
                </a:lnTo>
                <a:lnTo>
                  <a:pt x="0" y="16163071"/>
                </a:lnTo>
                <a:lnTo>
                  <a:pt x="0" y="0"/>
                </a:lnTo>
                <a:close/>
              </a:path>
            </a:pathLst>
          </a:custGeom>
          <a:blipFill>
            <a:blip r:embed="rId5"/>
            <a:stretch>
              <a:fillRect l="-40598" t="0" r="-73991" b="0"/>
            </a:stretch>
          </a:blipFill>
        </p:spPr>
      </p:sp>
      <p:sp>
        <p:nvSpPr>
          <p:cNvPr name="TextBox 5" id="5"/>
          <p:cNvSpPr txBox="true"/>
          <p:nvPr/>
        </p:nvSpPr>
        <p:spPr>
          <a:xfrm rot="0">
            <a:off x="1365886" y="3524250"/>
            <a:ext cx="15642808" cy="31813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Track</a:t>
            </a:r>
            <a:r>
              <a:rPr lang="en-US" sz="3000">
                <a:solidFill>
                  <a:srgbClr val="000000"/>
                </a:solidFill>
                <a:latin typeface="Canva Sans"/>
                <a:ea typeface="Canva Sans"/>
                <a:cs typeface="Canva Sans"/>
                <a:sym typeface="Canva Sans"/>
              </a:rPr>
              <a:t> circulation &amp; revenue trends (2019–2024).</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Assess print waste, ROI &amp; city profitability.</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Ev</a:t>
            </a:r>
            <a:r>
              <a:rPr lang="en-US" sz="3000">
                <a:solidFill>
                  <a:srgbClr val="000000"/>
                </a:solidFill>
                <a:latin typeface="Canva Sans"/>
                <a:ea typeface="Canva Sans"/>
                <a:cs typeface="Canva Sans"/>
                <a:sym typeface="Canva Sans"/>
              </a:rPr>
              <a:t>alu</a:t>
            </a:r>
            <a:r>
              <a:rPr lang="en-US" sz="3000">
                <a:solidFill>
                  <a:srgbClr val="000000"/>
                </a:solidFill>
                <a:latin typeface="Canva Sans"/>
                <a:ea typeface="Canva Sans"/>
                <a:cs typeface="Canva Sans"/>
                <a:sym typeface="Canva Sans"/>
              </a:rPr>
              <a:t>ate digital readiness vs. pilot engagement.</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Prioritize cities for phased digital relaunch.</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Rebuild advertiser trust &amp; reader engagement.</a:t>
            </a:r>
          </a:p>
          <a:p>
            <a:pPr algn="just" marL="647700" indent="-323850" lvl="1">
              <a:lnSpc>
                <a:spcPts val="4200"/>
              </a:lnSpc>
              <a:buFont typeface="Arial"/>
              <a:buChar char="•"/>
            </a:pPr>
            <a:r>
              <a:rPr lang="en-US" sz="3000">
                <a:solidFill>
                  <a:srgbClr val="000000"/>
                </a:solidFill>
                <a:latin typeface="Canva Sans"/>
                <a:ea typeface="Canva Sans"/>
                <a:cs typeface="Canva Sans"/>
                <a:sym typeface="Canva Sans"/>
              </a:rPr>
              <a:t>Explore new revenue models for growth.</a:t>
            </a:r>
          </a:p>
        </p:txBody>
      </p:sp>
      <p:sp>
        <p:nvSpPr>
          <p:cNvPr name="TextBox 6" id="6"/>
          <p:cNvSpPr txBox="true"/>
          <p:nvPr/>
        </p:nvSpPr>
        <p:spPr>
          <a:xfrm rot="0">
            <a:off x="7688936" y="952500"/>
            <a:ext cx="265311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Objectives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6843613" y="3779131"/>
            <a:ext cx="4600774" cy="679450"/>
          </a:xfrm>
          <a:prstGeom prst="rect">
            <a:avLst/>
          </a:prstGeom>
        </p:spPr>
        <p:txBody>
          <a:bodyPr anchor="t" rtlCol="false" tIns="0" lIns="0" bIns="0" rIns="0">
            <a:spAutoFit/>
          </a:bodyPr>
          <a:lstStyle/>
          <a:p>
            <a:pPr algn="ctr">
              <a:lnSpc>
                <a:spcPts val="5599"/>
              </a:lnSpc>
            </a:pPr>
            <a:r>
              <a:rPr lang="en-US" b="true" sz="3999">
                <a:solidFill>
                  <a:srgbClr val="000000"/>
                </a:solidFill>
                <a:latin typeface="Canva Sans Bold"/>
                <a:ea typeface="Canva Sans Bold"/>
                <a:cs typeface="Canva Sans Bold"/>
                <a:sym typeface="Canva Sans Bold"/>
              </a:rPr>
              <a:t>Business Requests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Freeform 5" id="5"/>
          <p:cNvSpPr/>
          <p:nvPr/>
        </p:nvSpPr>
        <p:spPr>
          <a:xfrm flipH="false" flipV="false" rot="0">
            <a:off x="3980771" y="6740632"/>
            <a:ext cx="10069441" cy="2000839"/>
          </a:xfrm>
          <a:custGeom>
            <a:avLst/>
            <a:gdLst/>
            <a:ahLst/>
            <a:cxnLst/>
            <a:rect r="r" b="b" t="t" l="l"/>
            <a:pathLst>
              <a:path h="2000839" w="10069441">
                <a:moveTo>
                  <a:pt x="0" y="0"/>
                </a:moveTo>
                <a:lnTo>
                  <a:pt x="10069440" y="0"/>
                </a:lnTo>
                <a:lnTo>
                  <a:pt x="10069440" y="2000839"/>
                </a:lnTo>
                <a:lnTo>
                  <a:pt x="0" y="2000839"/>
                </a:lnTo>
                <a:lnTo>
                  <a:pt x="0" y="0"/>
                </a:lnTo>
                <a:close/>
              </a:path>
            </a:pathLst>
          </a:custGeom>
          <a:blipFill>
            <a:blip r:embed="rId6"/>
            <a:stretch>
              <a:fillRect l="0" t="0" r="0" b="0"/>
            </a:stretch>
          </a:blipFill>
        </p:spPr>
      </p:sp>
      <p:sp>
        <p:nvSpPr>
          <p:cNvPr name="TextBox 6" id="6"/>
          <p:cNvSpPr txBox="true"/>
          <p:nvPr/>
        </p:nvSpPr>
        <p:spPr>
          <a:xfrm rot="0">
            <a:off x="1644977" y="3448383"/>
            <a:ext cx="15065575" cy="15811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Varanasi: Net circulation dr</a:t>
            </a:r>
            <a:r>
              <a:rPr lang="en-US" sz="3000">
                <a:solidFill>
                  <a:srgbClr val="000000"/>
                </a:solidFill>
                <a:latin typeface="Canva Sans"/>
                <a:ea typeface="Canva Sans"/>
                <a:cs typeface="Canva Sans"/>
                <a:sym typeface="Canva Sans"/>
              </a:rPr>
              <a:t>opped significantly in Jan 2021 (382K, ↓59K) and Nov 2019 (432K, ↓56K).</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Ja</a:t>
            </a:r>
            <a:r>
              <a:rPr lang="en-US" sz="3000">
                <a:solidFill>
                  <a:srgbClr val="000000"/>
                </a:solidFill>
                <a:latin typeface="Canva Sans"/>
                <a:ea typeface="Canva Sans"/>
                <a:cs typeface="Canva Sans"/>
                <a:sym typeface="Canva Sans"/>
              </a:rPr>
              <a:t>ipur: Exp</a:t>
            </a:r>
            <a:r>
              <a:rPr lang="en-US" sz="3000">
                <a:solidFill>
                  <a:srgbClr val="000000"/>
                </a:solidFill>
                <a:latin typeface="Canva Sans"/>
                <a:ea typeface="Canva Sans"/>
                <a:cs typeface="Canva Sans"/>
                <a:sym typeface="Canva Sans"/>
              </a:rPr>
              <a:t>eri</a:t>
            </a:r>
            <a:r>
              <a:rPr lang="en-US" sz="3000">
                <a:solidFill>
                  <a:srgbClr val="000000"/>
                </a:solidFill>
                <a:latin typeface="Canva Sans"/>
                <a:ea typeface="Canva Sans"/>
                <a:cs typeface="Canva Sans"/>
                <a:sym typeface="Canva Sans"/>
              </a:rPr>
              <a:t>enced a notable drop in Jan 2020 (421K, ↓52K).</a:t>
            </a:r>
          </a:p>
        </p:txBody>
      </p:sp>
      <p:sp>
        <p:nvSpPr>
          <p:cNvPr name="TextBox 7" id="7"/>
          <p:cNvSpPr txBox="true"/>
          <p:nvPr/>
        </p:nvSpPr>
        <p:spPr>
          <a:xfrm rot="0">
            <a:off x="4702700" y="952500"/>
            <a:ext cx="8625582" cy="679450"/>
          </a:xfrm>
          <a:prstGeom prst="rect">
            <a:avLst/>
          </a:prstGeom>
        </p:spPr>
        <p:txBody>
          <a:bodyPr anchor="t" rtlCol="false" tIns="0" lIns="0" bIns="0" rIns="0">
            <a:spAutoFit/>
          </a:bodyPr>
          <a:lstStyle/>
          <a:p>
            <a:pPr algn="ctr">
              <a:lnSpc>
                <a:spcPts val="5599"/>
              </a:lnSpc>
            </a:pPr>
            <a:r>
              <a:rPr lang="en-US" b="true" sz="3999">
                <a:solidFill>
                  <a:srgbClr val="FFFFFF"/>
                </a:solidFill>
                <a:latin typeface="Canva Sans Bold"/>
                <a:ea typeface="Canva Sans Bold"/>
                <a:cs typeface="Canva Sans Bold"/>
                <a:sym typeface="Canva Sans Bold"/>
              </a:rPr>
              <a:t> 1. Mo</a:t>
            </a:r>
            <a:r>
              <a:rPr lang="en-US" b="true" sz="3999">
                <a:solidFill>
                  <a:srgbClr val="FFFFFF"/>
                </a:solidFill>
                <a:latin typeface="Canva Sans Bold"/>
                <a:ea typeface="Canva Sans Bold"/>
                <a:cs typeface="Canva Sans Bold"/>
                <a:sym typeface="Canva Sans Bold"/>
              </a:rPr>
              <a:t>nthly Circulation Drop Check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Freeform 5" id="5"/>
          <p:cNvSpPr/>
          <p:nvPr/>
        </p:nvSpPr>
        <p:spPr>
          <a:xfrm flipH="false" flipV="false" rot="0">
            <a:off x="3591853" y="6903297"/>
            <a:ext cx="11104294" cy="2344073"/>
          </a:xfrm>
          <a:custGeom>
            <a:avLst/>
            <a:gdLst/>
            <a:ahLst/>
            <a:cxnLst/>
            <a:rect r="r" b="b" t="t" l="l"/>
            <a:pathLst>
              <a:path h="2344073" w="11104294">
                <a:moveTo>
                  <a:pt x="0" y="0"/>
                </a:moveTo>
                <a:lnTo>
                  <a:pt x="11104294" y="0"/>
                </a:lnTo>
                <a:lnTo>
                  <a:pt x="11104294" y="2344073"/>
                </a:lnTo>
                <a:lnTo>
                  <a:pt x="0" y="2344073"/>
                </a:lnTo>
                <a:lnTo>
                  <a:pt x="0" y="0"/>
                </a:lnTo>
                <a:close/>
              </a:path>
            </a:pathLst>
          </a:custGeom>
          <a:blipFill>
            <a:blip r:embed="rId6"/>
            <a:stretch>
              <a:fillRect l="0" t="0" r="0" b="0"/>
            </a:stretch>
          </a:blipFill>
        </p:spPr>
      </p:sp>
      <p:sp>
        <p:nvSpPr>
          <p:cNvPr name="TextBox 6" id="6"/>
          <p:cNvSpPr txBox="true"/>
          <p:nvPr/>
        </p:nvSpPr>
        <p:spPr>
          <a:xfrm rot="0">
            <a:off x="1322596" y="2914983"/>
            <a:ext cx="15642808"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No category contributes more than 50% </a:t>
            </a:r>
            <a:r>
              <a:rPr lang="en-US" sz="3000">
                <a:solidFill>
                  <a:srgbClr val="000000"/>
                </a:solidFill>
                <a:latin typeface="Canva Sans"/>
                <a:ea typeface="Canva Sans"/>
                <a:cs typeface="Canva Sans"/>
                <a:sym typeface="Canva Sans"/>
              </a:rPr>
              <a:t>of total yearly revenue in any year.</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Governm</a:t>
            </a:r>
            <a:r>
              <a:rPr lang="en-US" sz="3000">
                <a:solidFill>
                  <a:srgbClr val="000000"/>
                </a:solidFill>
                <a:latin typeface="Canva Sans"/>
                <a:ea typeface="Canva Sans"/>
                <a:cs typeface="Canva Sans"/>
                <a:sym typeface="Canva Sans"/>
              </a:rPr>
              <a:t>ent is the top contributor in 2019, 2023, and 2024 (~31–35% of total revenue).</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R</a:t>
            </a:r>
            <a:r>
              <a:rPr lang="en-US" sz="3000">
                <a:solidFill>
                  <a:srgbClr val="000000"/>
                </a:solidFill>
                <a:latin typeface="Canva Sans"/>
                <a:ea typeface="Canva Sans"/>
                <a:cs typeface="Canva Sans"/>
                <a:sym typeface="Canva Sans"/>
              </a:rPr>
              <a:t>eal Estate leads in 2021–2022 (~32–39% of total revenue).</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Automobile had the highest share in 2020 (~32%).</a:t>
            </a:r>
          </a:p>
        </p:txBody>
      </p:sp>
      <p:sp>
        <p:nvSpPr>
          <p:cNvPr name="TextBox 7" id="7"/>
          <p:cNvSpPr txBox="true"/>
          <p:nvPr/>
        </p:nvSpPr>
        <p:spPr>
          <a:xfrm rot="0">
            <a:off x="3424961" y="952500"/>
            <a:ext cx="11181061"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2. Yea</a:t>
            </a:r>
            <a:r>
              <a:rPr lang="en-US" b="true" sz="3999">
                <a:solidFill>
                  <a:srgbClr val="FFFFFF"/>
                </a:solidFill>
                <a:latin typeface="Canva Sans Bold"/>
                <a:ea typeface="Canva Sans Bold"/>
                <a:cs typeface="Canva Sans Bold"/>
                <a:sym typeface="Canva Sans Bold"/>
              </a:rPr>
              <a:t>rly Revenue Concentration by Category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Freeform 5" id="5"/>
          <p:cNvSpPr/>
          <p:nvPr/>
        </p:nvSpPr>
        <p:spPr>
          <a:xfrm flipH="false" flipV="false" rot="0">
            <a:off x="3697430" y="6903297"/>
            <a:ext cx="10893140" cy="2220463"/>
          </a:xfrm>
          <a:custGeom>
            <a:avLst/>
            <a:gdLst/>
            <a:ahLst/>
            <a:cxnLst/>
            <a:rect r="r" b="b" t="t" l="l"/>
            <a:pathLst>
              <a:path h="2220463" w="10893140">
                <a:moveTo>
                  <a:pt x="0" y="0"/>
                </a:moveTo>
                <a:lnTo>
                  <a:pt x="10893140" y="0"/>
                </a:lnTo>
                <a:lnTo>
                  <a:pt x="10893140" y="2220463"/>
                </a:lnTo>
                <a:lnTo>
                  <a:pt x="0" y="2220463"/>
                </a:lnTo>
                <a:lnTo>
                  <a:pt x="0" y="0"/>
                </a:lnTo>
                <a:close/>
              </a:path>
            </a:pathLst>
          </a:custGeom>
          <a:blipFill>
            <a:blip r:embed="rId6"/>
            <a:stretch>
              <a:fillRect l="0" t="0" r="0" b="0"/>
            </a:stretch>
          </a:blipFill>
        </p:spPr>
      </p:sp>
      <p:sp>
        <p:nvSpPr>
          <p:cNvPr name="TextBox 6" id="6"/>
          <p:cNvSpPr txBox="true"/>
          <p:nvPr/>
        </p:nvSpPr>
        <p:spPr>
          <a:xfrm rot="0">
            <a:off x="1322596" y="2914983"/>
            <a:ext cx="15642808"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Ranchi has the highest efficiency (0.906) → most c</a:t>
            </a:r>
            <a:r>
              <a:rPr lang="en-US" sz="3000">
                <a:solidFill>
                  <a:srgbClr val="000000"/>
                </a:solidFill>
                <a:latin typeface="Canva Sans"/>
                <a:ea typeface="Canva Sans"/>
                <a:cs typeface="Canva Sans"/>
                <a:sym typeface="Canva Sans"/>
              </a:rPr>
              <a:t>opies reaching circulation.</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Ahmedabad and Patna follow closely (0.902 and 0.899).</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Jaipu</a:t>
            </a:r>
            <a:r>
              <a:rPr lang="en-US" sz="3000">
                <a:solidFill>
                  <a:srgbClr val="000000"/>
                </a:solidFill>
                <a:latin typeface="Canva Sans"/>
                <a:ea typeface="Canva Sans"/>
                <a:cs typeface="Canva Sans"/>
                <a:sym typeface="Canva Sans"/>
              </a:rPr>
              <a:t>r</a:t>
            </a:r>
            <a:r>
              <a:rPr lang="en-US" sz="3000">
                <a:solidFill>
                  <a:srgbClr val="000000"/>
                </a:solidFill>
                <a:latin typeface="Canva Sans"/>
                <a:ea typeface="Canva Sans"/>
                <a:cs typeface="Canva Sans"/>
                <a:sym typeface="Canva Sans"/>
              </a:rPr>
              <a:t> and Varanasi have slightly lower efficiency (~0.891 and 0.898).</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All cities maintain high efficiency (&gt;89%), indicating effective print-to-circulation conversion.</a:t>
            </a:r>
          </a:p>
        </p:txBody>
      </p:sp>
      <p:sp>
        <p:nvSpPr>
          <p:cNvPr name="TextBox 7" id="7"/>
          <p:cNvSpPr txBox="true"/>
          <p:nvPr/>
        </p:nvSpPr>
        <p:spPr>
          <a:xfrm rot="0">
            <a:off x="4446964" y="952500"/>
            <a:ext cx="9137055"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 3. 2024 Print Efficiency Leaderboard</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TextBox 5" id="5"/>
          <p:cNvSpPr txBox="true"/>
          <p:nvPr/>
        </p:nvSpPr>
        <p:spPr>
          <a:xfrm rot="0">
            <a:off x="1356361" y="3715083"/>
            <a:ext cx="15642808" cy="10477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Kanpur internet usage </a:t>
            </a:r>
            <a:r>
              <a:rPr lang="en-US" sz="3000">
                <a:solidFill>
                  <a:srgbClr val="000000"/>
                </a:solidFill>
                <a:latin typeface="Canva Sans"/>
                <a:ea typeface="Canva Sans"/>
                <a:cs typeface="Canva Sans"/>
                <a:sym typeface="Canva Sans"/>
              </a:rPr>
              <a:t>increased from 74.27% in Q1 to 76.77% in Q4.</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Growth of 2.5 p</a:t>
            </a:r>
            <a:r>
              <a:rPr lang="en-US" sz="3000">
                <a:solidFill>
                  <a:srgbClr val="000000"/>
                </a:solidFill>
                <a:latin typeface="Canva Sans"/>
                <a:ea typeface="Canva Sans"/>
                <a:cs typeface="Canva Sans"/>
                <a:sym typeface="Canva Sans"/>
              </a:rPr>
              <a:t>erc</a:t>
            </a:r>
            <a:r>
              <a:rPr lang="en-US" sz="3000">
                <a:solidFill>
                  <a:srgbClr val="000000"/>
                </a:solidFill>
                <a:latin typeface="Canva Sans"/>
                <a:ea typeface="Canva Sans"/>
                <a:cs typeface="Canva Sans"/>
                <a:sym typeface="Canva Sans"/>
              </a:rPr>
              <a:t>entage points indicates a gradual rise in digital adoption.</a:t>
            </a:r>
          </a:p>
        </p:txBody>
      </p:sp>
      <p:sp>
        <p:nvSpPr>
          <p:cNvPr name="Freeform 6" id="6"/>
          <p:cNvSpPr/>
          <p:nvPr/>
        </p:nvSpPr>
        <p:spPr>
          <a:xfrm flipH="false" flipV="false" rot="0">
            <a:off x="3887855" y="6903297"/>
            <a:ext cx="10512291" cy="917303"/>
          </a:xfrm>
          <a:custGeom>
            <a:avLst/>
            <a:gdLst/>
            <a:ahLst/>
            <a:cxnLst/>
            <a:rect r="r" b="b" t="t" l="l"/>
            <a:pathLst>
              <a:path h="917303" w="10512291">
                <a:moveTo>
                  <a:pt x="0" y="0"/>
                </a:moveTo>
                <a:lnTo>
                  <a:pt x="10512290" y="0"/>
                </a:lnTo>
                <a:lnTo>
                  <a:pt x="10512290" y="917303"/>
                </a:lnTo>
                <a:lnTo>
                  <a:pt x="0" y="917303"/>
                </a:lnTo>
                <a:lnTo>
                  <a:pt x="0" y="0"/>
                </a:lnTo>
                <a:close/>
              </a:path>
            </a:pathLst>
          </a:custGeom>
          <a:blipFill>
            <a:blip r:embed="rId6"/>
            <a:stretch>
              <a:fillRect l="0" t="0" r="0" b="0"/>
            </a:stretch>
          </a:blipFill>
        </p:spPr>
      </p:sp>
      <p:sp>
        <p:nvSpPr>
          <p:cNvPr name="TextBox 7" id="7"/>
          <p:cNvSpPr txBox="true"/>
          <p:nvPr/>
        </p:nvSpPr>
        <p:spPr>
          <a:xfrm rot="0">
            <a:off x="4524106" y="952500"/>
            <a:ext cx="8982770"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 4. Inte</a:t>
            </a:r>
            <a:r>
              <a:rPr lang="en-US" b="true" sz="3999">
                <a:solidFill>
                  <a:srgbClr val="FFFFFF"/>
                </a:solidFill>
                <a:latin typeface="Canva Sans Bold"/>
                <a:ea typeface="Canva Sans Bold"/>
                <a:cs typeface="Canva Sans Bold"/>
                <a:sym typeface="Canva Sans Bold"/>
              </a:rPr>
              <a:t>rnet Readiness Growth (2021)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640241" y="-421505"/>
            <a:ext cx="5119352" cy="12549993"/>
          </a:xfrm>
          <a:custGeom>
            <a:avLst/>
            <a:gdLst/>
            <a:ahLst/>
            <a:cxnLst/>
            <a:rect r="r" b="b" t="t" l="l"/>
            <a:pathLst>
              <a:path h="12549993" w="5119352">
                <a:moveTo>
                  <a:pt x="0" y="0"/>
                </a:moveTo>
                <a:lnTo>
                  <a:pt x="5119351" y="0"/>
                </a:lnTo>
                <a:lnTo>
                  <a:pt x="5119351" y="12549994"/>
                </a:lnTo>
                <a:lnTo>
                  <a:pt x="0" y="12549994"/>
                </a:lnTo>
                <a:lnTo>
                  <a:pt x="0" y="0"/>
                </a:lnTo>
                <a:close/>
              </a:path>
            </a:pathLst>
          </a:custGeom>
          <a:blipFill>
            <a:blip r:embed="rId3">
              <a:alphaModFix amt="9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7199226" y="-3814002"/>
            <a:ext cx="3957077" cy="16163070"/>
          </a:xfrm>
          <a:custGeom>
            <a:avLst/>
            <a:gdLst/>
            <a:ahLst/>
            <a:cxnLst/>
            <a:rect r="r" b="b" t="t" l="l"/>
            <a:pathLst>
              <a:path h="16163070" w="3957077">
                <a:moveTo>
                  <a:pt x="0" y="0"/>
                </a:moveTo>
                <a:lnTo>
                  <a:pt x="3957077" y="0"/>
                </a:lnTo>
                <a:lnTo>
                  <a:pt x="3957077" y="16163070"/>
                </a:lnTo>
                <a:lnTo>
                  <a:pt x="0" y="16163070"/>
                </a:lnTo>
                <a:lnTo>
                  <a:pt x="0" y="0"/>
                </a:lnTo>
                <a:close/>
              </a:path>
            </a:pathLst>
          </a:custGeom>
          <a:blipFill>
            <a:blip r:embed="rId5"/>
            <a:stretch>
              <a:fillRect l="-111086" t="0" r="-111086" b="0"/>
            </a:stretch>
          </a:blipFill>
        </p:spPr>
      </p:sp>
      <p:sp>
        <p:nvSpPr>
          <p:cNvPr name="Freeform 5" id="5"/>
          <p:cNvSpPr/>
          <p:nvPr/>
        </p:nvSpPr>
        <p:spPr>
          <a:xfrm flipH="false" flipV="false" rot="0">
            <a:off x="3364862" y="6903297"/>
            <a:ext cx="11301259" cy="2684049"/>
          </a:xfrm>
          <a:custGeom>
            <a:avLst/>
            <a:gdLst/>
            <a:ahLst/>
            <a:cxnLst/>
            <a:rect r="r" b="b" t="t" l="l"/>
            <a:pathLst>
              <a:path h="2684049" w="11301259">
                <a:moveTo>
                  <a:pt x="0" y="0"/>
                </a:moveTo>
                <a:lnTo>
                  <a:pt x="11301259" y="0"/>
                </a:lnTo>
                <a:lnTo>
                  <a:pt x="11301259" y="2684049"/>
                </a:lnTo>
                <a:lnTo>
                  <a:pt x="0" y="2684049"/>
                </a:lnTo>
                <a:lnTo>
                  <a:pt x="0" y="0"/>
                </a:lnTo>
                <a:close/>
              </a:path>
            </a:pathLst>
          </a:custGeom>
          <a:blipFill>
            <a:blip r:embed="rId6"/>
            <a:stretch>
              <a:fillRect l="0" t="0" r="0" b="0"/>
            </a:stretch>
          </a:blipFill>
        </p:spPr>
      </p:sp>
      <p:sp>
        <p:nvSpPr>
          <p:cNvPr name="TextBox 6" id="6"/>
          <p:cNvSpPr txBox="true"/>
          <p:nvPr/>
        </p:nvSpPr>
        <p:spPr>
          <a:xfrm rot="0">
            <a:off x="1356361" y="2648283"/>
            <a:ext cx="15642808" cy="31813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All cit</a:t>
            </a:r>
            <a:r>
              <a:rPr lang="en-US" sz="3000">
                <a:solidFill>
                  <a:srgbClr val="000000"/>
                </a:solidFill>
                <a:latin typeface="Canva Sans"/>
                <a:ea typeface="Canva Sans"/>
                <a:cs typeface="Canva Sans"/>
                <a:sym typeface="Canva Sans"/>
              </a:rPr>
              <a:t>ies show declining print circulation (2019 → 2024).</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Largest drops: Delhi, Mumbai, Jaipur.</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Some cities’ revenue increased despite lower circulation: Ahmedabad, Jaipur, Ranchi, Varanasi.</a:t>
            </a:r>
          </a:p>
          <a:p>
            <a:pPr algn="l" marL="647700" indent="-323850" lvl="1">
              <a:lnSpc>
                <a:spcPts val="4200"/>
              </a:lnSpc>
              <a:buFont typeface="Arial"/>
              <a:buChar char="•"/>
            </a:pPr>
            <a:r>
              <a:rPr lang="en-US" sz="3000">
                <a:solidFill>
                  <a:srgbClr val="000000"/>
                </a:solidFill>
                <a:latin typeface="Canva Sans"/>
                <a:ea typeface="Canva Sans"/>
                <a:cs typeface="Canva Sans"/>
                <a:sym typeface="Canva Sans"/>
              </a:rPr>
              <a:t>Others show both circulation &amp; revenue decline: Delhi, Bhopal, Kanpur, Lucknow, Mumbai, Patna.</a:t>
            </a:r>
          </a:p>
        </p:txBody>
      </p:sp>
      <p:sp>
        <p:nvSpPr>
          <p:cNvPr name="TextBox 7" id="7"/>
          <p:cNvSpPr txBox="true"/>
          <p:nvPr/>
        </p:nvSpPr>
        <p:spPr>
          <a:xfrm rot="0">
            <a:off x="3368604" y="952500"/>
            <a:ext cx="11293773"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Canva Sans Bold"/>
                <a:ea typeface="Canva Sans Bold"/>
                <a:cs typeface="Canva Sans Bold"/>
                <a:sym typeface="Canva Sans Bold"/>
              </a:rPr>
              <a:t>5. </a:t>
            </a:r>
            <a:r>
              <a:rPr lang="en-US" b="true" sz="3999">
                <a:solidFill>
                  <a:srgbClr val="FFFFFF"/>
                </a:solidFill>
                <a:latin typeface="Canva Sans Bold"/>
                <a:ea typeface="Canva Sans Bold"/>
                <a:cs typeface="Canva Sans Bold"/>
                <a:sym typeface="Canva Sans Bold"/>
              </a:rPr>
              <a:t>Consistent Multi-Year Decline (2019→2024)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DAGzJcbsUNQ</dc:identifier>
  <dcterms:modified xsi:type="dcterms:W3CDTF">2011-08-01T06:04:30Z</dcterms:modified>
  <cp:revision>1</cp:revision>
  <dc:title>Provide Insights to Guide a Legacy Newspaper’s Survival in a Post-COVID Digital Era </dc:title>
</cp:coreProperties>
</file>